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61" r:id="rId2"/>
    <p:sldId id="262" r:id="rId3"/>
    <p:sldId id="263" r:id="rId4"/>
    <p:sldId id="264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65D7D"/>
    <a:srgbClr val="04304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534"/>
    <p:restoredTop sz="92779"/>
  </p:normalViewPr>
  <p:slideViewPr>
    <p:cSldViewPr snapToGrid="0" snapToObjects="1">
      <p:cViewPr varScale="1">
        <p:scale>
          <a:sx n="71" d="100"/>
          <a:sy n="71" d="100"/>
        </p:scale>
        <p:origin x="1024" y="17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242851"/>
            <a:ext cx="8968084" cy="275942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1716" y="4243845"/>
            <a:ext cx="3077108" cy="27694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2590078"/>
            <a:ext cx="8968085" cy="1660332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 userDrawn="1"/>
        </p:nvSpPr>
        <p:spPr>
          <a:xfrm>
            <a:off x="9111715" y="2590078"/>
            <a:ext cx="3077109" cy="166033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0322" y="2733709"/>
            <a:ext cx="8144134" cy="1373070"/>
          </a:xfrm>
        </p:spPr>
        <p:txBody>
          <a:bodyPr anchor="b">
            <a:noAutofit/>
          </a:bodyPr>
          <a:lstStyle>
            <a:lvl1pPr algn="r">
              <a:defRPr sz="5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0322" y="4394039"/>
            <a:ext cx="8144134" cy="1117687"/>
          </a:xfrm>
        </p:spPr>
        <p:txBody>
          <a:bodyPr>
            <a:normAutofit/>
          </a:bodyPr>
          <a:lstStyle>
            <a:lvl1pPr marL="0" indent="0" algn="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ABE3C1-DBE1-495D-B57B-2849774B866A}" type="datetimeFigureOut">
              <a:rPr lang="en-US" dirty="0"/>
              <a:t>2/28/18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9679715" y="2591341"/>
            <a:ext cx="2077039" cy="162121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a-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4711616"/>
            <a:ext cx="9613859" cy="453051"/>
          </a:xfrm>
        </p:spPr>
        <p:txBody>
          <a:bodyPr anchor="b">
            <a:normAutofit/>
          </a:bodyPr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0322" y="609597"/>
            <a:ext cx="9613859" cy="3589575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19" y="5169583"/>
            <a:ext cx="9613862" cy="62297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6C117F-5CCF-4837-BE5F-2B92066CAFAF}" type="datetimeFigureOut">
              <a:rPr lang="en-US" dirty="0"/>
              <a:t>2/28/18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309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750078" y="4667072"/>
            <a:ext cx="1441922" cy="112548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609597"/>
            <a:ext cx="9613858" cy="3592750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EB90BD-B6CE-46B7-997F-7313B992CCDC}" type="datetimeFigureOut">
              <a:rPr lang="en-US" dirty="0"/>
              <a:t>2/28/18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61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750078" y="4676922"/>
            <a:ext cx="1441922" cy="112548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3" name="Picture 12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7856" y="609598"/>
            <a:ext cx="8718877" cy="3036061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402288" y="3653379"/>
            <a:ext cx="815657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B9D11F-B188-461D-B23F-39381795C052}" type="datetimeFigureOut">
              <a:rPr lang="en-US" dirty="0"/>
              <a:t>2/28/18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583572" y="74811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9662809" y="30335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750078" y="4676922"/>
            <a:ext cx="1441922" cy="112548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0" name="Picture 9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Rectangle 11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4711615"/>
            <a:ext cx="9613862" cy="5885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0" y="5300149"/>
            <a:ext cx="9613862" cy="50225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E6D8D9-55A2-4063-B0F3-121F44549695}" type="datetimeFigureOut">
              <a:rPr lang="en-US" dirty="0"/>
              <a:t>2/28/18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750078" y="4676922"/>
            <a:ext cx="1441922" cy="112548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kolomm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4" name="Picture 13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" name="Rectangle 16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69222" y="753228"/>
            <a:ext cx="9624960" cy="108093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60946" y="2336873"/>
            <a:ext cx="307003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0322" y="3022673"/>
            <a:ext cx="3049702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56025" y="233687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945470" y="3022673"/>
            <a:ext cx="306324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24156" y="2336873"/>
            <a:ext cx="30700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224156" y="3022673"/>
            <a:ext cx="3070025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B24536-994D-4021-A283-9F449C0DB509}" type="datetimeFigureOut">
              <a:rPr lang="en-US" dirty="0"/>
              <a:t>2/28/18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750078" y="708684"/>
            <a:ext cx="1441922" cy="112548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afbeeldingskolomm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0322" y="753228"/>
            <a:ext cx="9613860" cy="108093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0318" y="4297503"/>
            <a:ext cx="30497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0318" y="2336873"/>
            <a:ext cx="30497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0318" y="4873765"/>
            <a:ext cx="3049705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45471" y="429750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945470" y="2336873"/>
            <a:ext cx="3063240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944117" y="4873764"/>
            <a:ext cx="3067297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30678" y="4297503"/>
            <a:ext cx="30635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230677" y="2336873"/>
            <a:ext cx="30635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230553" y="4873762"/>
            <a:ext cx="3067563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BBB78-C96F-47B7-AB17-D852CA960AC9}" type="datetimeFigureOut">
              <a:rPr lang="en-US" dirty="0"/>
              <a:t>2/28/18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pic>
        <p:nvPicPr>
          <p:cNvPr id="28" name="Picture 27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750078" y="708684"/>
            <a:ext cx="1441922" cy="112548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3F48C-C7C6-4055-9F49-3777875E72AE}" type="datetimeFigureOut">
              <a:rPr lang="en-US" dirty="0"/>
              <a:t>2/28/18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750078" y="708684"/>
            <a:ext cx="1441922" cy="112548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 rot="5400000">
            <a:off x="8116207" y="1869395"/>
            <a:ext cx="5106988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 rot="5400000">
            <a:off x="9868202" y="5372403"/>
            <a:ext cx="1602997" cy="1368198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129231" y="609597"/>
            <a:ext cx="1073802" cy="435376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0322" y="609597"/>
            <a:ext cx="8870004" cy="532658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07126" y="5936187"/>
            <a:ext cx="2743200" cy="365125"/>
          </a:xfrm>
        </p:spPr>
        <p:txBody>
          <a:bodyPr/>
          <a:lstStyle/>
          <a:p>
            <a:fld id="{6178E61D-D431-422C-9764-11DAFE33AB63}" type="datetimeFigureOut">
              <a:rPr lang="en-US" dirty="0"/>
              <a:t>2/28/18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0321" y="5936188"/>
            <a:ext cx="6126805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097550" y="5398633"/>
            <a:ext cx="1154151" cy="1090789"/>
          </a:xfrm>
        </p:spPr>
        <p:txBody>
          <a:bodyPr anchor="t"/>
          <a:lstStyle>
            <a:lvl1pPr algn="ctr">
              <a:defRPr/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5400000">
            <a:off x="9983215" y="5544587"/>
            <a:ext cx="1441922" cy="112548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DE42F4-6EEF-4EF7-8ED4-2208F0F89A08}" type="datetimeFigureOut">
              <a:rPr lang="en-US" dirty="0"/>
              <a:t>2/28/18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750078" y="753228"/>
            <a:ext cx="1441922" cy="112548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4086907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4" y="4087901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-2" y="2726267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5" y="2726267"/>
            <a:ext cx="1602997" cy="1368198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2869895"/>
            <a:ext cx="9613860" cy="1090788"/>
          </a:xfrm>
        </p:spPr>
        <p:txBody>
          <a:bodyPr anchor="ctr">
            <a:normAutofit/>
          </a:bodyPr>
          <a:lstStyle>
            <a:lvl1pPr algn="r"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2" y="4232171"/>
            <a:ext cx="9613860" cy="1704017"/>
          </a:xfrm>
        </p:spPr>
        <p:txBody>
          <a:bodyPr>
            <a:normAutofit/>
          </a:bodyPr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578ACC-22D6-47C1-A373-4FD133E34F3C}" type="datetimeFigureOut">
              <a:rPr lang="en-US" dirty="0"/>
              <a:t>2/28/18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729455" y="286989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750078" y="2835202"/>
            <a:ext cx="1441922" cy="112548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ee objec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0320" y="2336873"/>
            <a:ext cx="4698358" cy="359931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94123" y="2336873"/>
            <a:ext cx="4700058" cy="359931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A6C69-6797-4E8A-BF37-F2C3751466E9}" type="datetimeFigureOut">
              <a:rPr lang="en-US" dirty="0"/>
              <a:t>2/28/18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750078" y="753228"/>
            <a:ext cx="1441922" cy="112548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1" name="Picture 10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Rectangle 12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753229"/>
            <a:ext cx="9613863" cy="108093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6350" y="2336873"/>
            <a:ext cx="4472327" cy="69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0322" y="3030008"/>
            <a:ext cx="4698355" cy="290617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820154" y="2336873"/>
            <a:ext cx="4474028" cy="69207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94123" y="3030008"/>
            <a:ext cx="4700059" cy="290617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2014A1-A632-4878-A0D3-F52BA7563730}" type="datetimeFigureOut">
              <a:rPr lang="en-US" dirty="0"/>
              <a:t>2/28/18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750078" y="772766"/>
            <a:ext cx="1441922" cy="112548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7" name="Picture 6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99F462-093F-4566-844B-4C71F2739DA5}" type="datetimeFigureOut">
              <a:rPr lang="en-US" dirty="0"/>
              <a:t>2/28/18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750078" y="753228"/>
            <a:ext cx="1441922" cy="112548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D-ShadowShor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4A7AC-904D-4781-85BA-7D10C17ED021}" type="datetimeFigureOut">
              <a:rPr lang="en-US" dirty="0"/>
              <a:t>2/28/18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750078" y="753228"/>
            <a:ext cx="1441922" cy="112548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1" y="753227"/>
            <a:ext cx="9613859" cy="108094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85846" y="2336873"/>
            <a:ext cx="5608336" cy="359931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2336872"/>
            <a:ext cx="3790078" cy="359931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31444B-B92B-4E27-8C94-BB93EAF5CB18}" type="datetimeFigureOut">
              <a:rPr lang="en-US" dirty="0"/>
              <a:t>2/28/18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750078" y="753228"/>
            <a:ext cx="1441922" cy="112548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3" y="753228"/>
            <a:ext cx="9613857" cy="1080938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68333" y="2336874"/>
            <a:ext cx="5425849" cy="3599312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3" y="2336873"/>
            <a:ext cx="3876256" cy="3599315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3EFA5E-FA76-400D-B3DC-F0BA90E6D107}" type="datetimeFigureOut">
              <a:rPr lang="en-US" dirty="0"/>
              <a:t>2/28/18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10750078" y="753228"/>
            <a:ext cx="1441922" cy="1125482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tx1"/>
            </a:gs>
            <a:gs pos="100000">
              <a:schemeClr val="bg1"/>
            </a:gs>
            <a:gs pos="58000">
              <a:schemeClr val="accent6"/>
            </a:gs>
          </a:gsLst>
          <a:path path="circle">
            <a:fillToRect r="100000" b="100000"/>
          </a:path>
          <a:tileRect l="-100000" t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ashOverlay-FullResolve.png"/>
          <p:cNvPicPr>
            <a:picLocks noChangeAspect="1"/>
          </p:cNvPicPr>
          <p:nvPr userDrawn="1"/>
        </p:nvPicPr>
        <p:blipFill>
          <a:blip r:embed="rId19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0321" y="753228"/>
            <a:ext cx="9613861" cy="1080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Titelstijl van model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1" y="2336873"/>
            <a:ext cx="9613861" cy="35993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dirty="0"/>
              <a:t>Klik om de tekststijl van het model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0981" y="593618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6E9DEC-419B-4CC5-A080-3B06BD5A8291}" type="datetimeFigureOut">
              <a:rPr lang="en-US" dirty="0"/>
              <a:t>2/28/18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0321" y="5936188"/>
            <a:ext cx="68706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29455" y="753227"/>
            <a:ext cx="1154151" cy="10907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What – How – Why?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WISE Workshop @ STFC, February 26-28 2018</a:t>
            </a:r>
          </a:p>
        </p:txBody>
      </p:sp>
    </p:spTree>
    <p:extLst>
      <p:ext uri="{BB962C8B-B14F-4D97-AF65-F5344CB8AC3E}">
        <p14:creationId xmlns:p14="http://schemas.microsoft.com/office/powerpoint/2010/main" val="24198847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WHAT? 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0321" y="2924377"/>
            <a:ext cx="6545232" cy="3599316"/>
          </a:xfrm>
        </p:spPr>
        <p:txBody>
          <a:bodyPr>
            <a:normAutofit/>
          </a:bodyPr>
          <a:lstStyle/>
          <a:p>
            <a:pPr lvl="0"/>
            <a:r>
              <a:rPr lang="en-GB" dirty="0"/>
              <a:t>Trusted global network of infrastructures</a:t>
            </a:r>
            <a:endParaRPr lang="en-US" dirty="0"/>
          </a:p>
          <a:p>
            <a:pPr marL="0" indent="0">
              <a:buNone/>
            </a:pPr>
            <a:r>
              <a:rPr lang="en-GB" sz="1900" i="1" dirty="0"/>
              <a:t>         (networking, F2F, socialise, building global trust)</a:t>
            </a:r>
            <a:endParaRPr lang="en-US" sz="1900" dirty="0"/>
          </a:p>
          <a:p>
            <a:pPr lvl="0"/>
            <a:r>
              <a:rPr lang="en-GB" dirty="0"/>
              <a:t>Guidelines, templates</a:t>
            </a:r>
            <a:endParaRPr lang="en-US" dirty="0"/>
          </a:p>
          <a:p>
            <a:pPr lvl="0"/>
            <a:r>
              <a:rPr lang="en-GB" dirty="0"/>
              <a:t>Security policies, standards</a:t>
            </a:r>
            <a:endParaRPr lang="en-US" dirty="0"/>
          </a:p>
          <a:p>
            <a:pPr marL="0" indent="0">
              <a:buNone/>
            </a:pPr>
            <a:r>
              <a:rPr lang="en-GB" sz="1900" i="1" dirty="0"/>
              <a:t>        (</a:t>
            </a:r>
            <a:r>
              <a:rPr lang="en-GB" sz="1900" i="1" dirty="0" err="1"/>
              <a:t>Sirtfi</a:t>
            </a:r>
            <a:r>
              <a:rPr lang="en-GB" sz="1900" i="1" dirty="0"/>
              <a:t>, </a:t>
            </a:r>
            <a:r>
              <a:rPr lang="en-GB" sz="1900" i="1" dirty="0" err="1"/>
              <a:t>Snctfi</a:t>
            </a:r>
            <a:r>
              <a:rPr lang="en-GB" sz="1900" i="1" dirty="0"/>
              <a:t>, …)</a:t>
            </a:r>
            <a:endParaRPr lang="en-US" sz="1900" dirty="0"/>
          </a:p>
          <a:p>
            <a:pPr lvl="0"/>
            <a:r>
              <a:rPr lang="en-GB" dirty="0"/>
              <a:t>Best practices </a:t>
            </a:r>
            <a:endParaRPr lang="en-US" dirty="0"/>
          </a:p>
          <a:p>
            <a:pPr lvl="0"/>
            <a:r>
              <a:rPr lang="en-GB" dirty="0"/>
              <a:t>Solutions to common problems</a:t>
            </a: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5C7300F-C99E-8248-8CC0-490002D7A768}"/>
              </a:ext>
            </a:extLst>
          </p:cNvPr>
          <p:cNvSpPr txBox="1"/>
          <p:nvPr/>
        </p:nvSpPr>
        <p:spPr>
          <a:xfrm>
            <a:off x="2617695" y="2149179"/>
            <a:ext cx="2043953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 dirty="0"/>
              <a:t>TODAY: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FB76B83-436D-4842-8A7E-403719B79166}"/>
              </a:ext>
            </a:extLst>
          </p:cNvPr>
          <p:cNvSpPr txBox="1"/>
          <p:nvPr/>
        </p:nvSpPr>
        <p:spPr>
          <a:xfrm>
            <a:off x="8328214" y="3863785"/>
            <a:ext cx="25908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 dirty="0"/>
              <a:t>TOMORROW?</a:t>
            </a:r>
          </a:p>
        </p:txBody>
      </p:sp>
    </p:spTree>
    <p:extLst>
      <p:ext uri="{BB962C8B-B14F-4D97-AF65-F5344CB8AC3E}">
        <p14:creationId xmlns:p14="http://schemas.microsoft.com/office/powerpoint/2010/main" val="1612589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HOW?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0733037-6428-2742-8BF0-C1902627404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0321" y="2552027"/>
            <a:ext cx="7316197" cy="4261151"/>
          </a:xfrm>
        </p:spPr>
        <p:txBody>
          <a:bodyPr>
            <a:normAutofit fontScale="62500" lnSpcReduction="20000"/>
          </a:bodyPr>
          <a:lstStyle/>
          <a:p>
            <a:pPr lvl="0"/>
            <a:r>
              <a:rPr lang="en-GB" dirty="0"/>
              <a:t>Listening to the community needs, collecting information on their security issues</a:t>
            </a:r>
            <a:endParaRPr lang="en-US" dirty="0"/>
          </a:p>
          <a:p>
            <a:pPr lvl="0"/>
            <a:r>
              <a:rPr lang="en-GB" dirty="0"/>
              <a:t>Dividing tasks into well-defined working groups</a:t>
            </a:r>
            <a:endParaRPr lang="en-US" dirty="0"/>
          </a:p>
          <a:p>
            <a:pPr lvl="0"/>
            <a:r>
              <a:rPr lang="en-GB" dirty="0"/>
              <a:t>Creating tools for sharing and dissemination </a:t>
            </a:r>
            <a:endParaRPr lang="en-US" dirty="0"/>
          </a:p>
          <a:p>
            <a:pPr marL="0" indent="0">
              <a:buNone/>
            </a:pPr>
            <a:r>
              <a:rPr lang="en-GB" sz="1900" i="1" dirty="0"/>
              <a:t>	(website, wiki, mailing list)</a:t>
            </a:r>
            <a:endParaRPr lang="en-US" sz="1900" dirty="0"/>
          </a:p>
          <a:p>
            <a:pPr lvl="0"/>
            <a:r>
              <a:rPr lang="en-GB" dirty="0"/>
              <a:t>Disseminating our work </a:t>
            </a:r>
            <a:endParaRPr lang="en-US" dirty="0"/>
          </a:p>
          <a:p>
            <a:pPr marL="0" indent="0">
              <a:buNone/>
            </a:pPr>
            <a:r>
              <a:rPr lang="en-GB" sz="1900" i="1" dirty="0"/>
              <a:t>	(presentations, advice, clearly written documents)</a:t>
            </a:r>
            <a:endParaRPr lang="en-US" sz="1900" dirty="0"/>
          </a:p>
          <a:p>
            <a:pPr lvl="0"/>
            <a:r>
              <a:rPr lang="en-GB" dirty="0"/>
              <a:t>Organising meetings, workshops, collaborate with other initiatives</a:t>
            </a:r>
            <a:endParaRPr lang="en-US" dirty="0"/>
          </a:p>
          <a:p>
            <a:pPr lvl="0"/>
            <a:r>
              <a:rPr lang="en-GB" dirty="0"/>
              <a:t>Providing trusted environment for sharing sensitive information as equals</a:t>
            </a:r>
            <a:endParaRPr lang="en-US" dirty="0"/>
          </a:p>
          <a:p>
            <a:pPr lvl="0"/>
            <a:r>
              <a:rPr lang="en-GB" dirty="0"/>
              <a:t>Exchanging ideas, sharing experience and new perspectives</a:t>
            </a:r>
            <a:endParaRPr lang="en-US" dirty="0"/>
          </a:p>
          <a:p>
            <a:pPr lvl="0"/>
            <a:r>
              <a:rPr lang="en-GB" dirty="0"/>
              <a:t>Discussion:</a:t>
            </a:r>
            <a:endParaRPr lang="en-US" dirty="0"/>
          </a:p>
          <a:p>
            <a:pPr marL="0" lvl="0" indent="0">
              <a:buNone/>
            </a:pPr>
            <a:r>
              <a:rPr lang="en-GB" i="1" dirty="0"/>
              <a:t>	</a:t>
            </a:r>
            <a:r>
              <a:rPr lang="en-GB" sz="1900" i="1" dirty="0"/>
              <a:t>thorny security issues that no one would touch</a:t>
            </a:r>
            <a:endParaRPr lang="en-US" sz="1900" dirty="0"/>
          </a:p>
          <a:p>
            <a:pPr marL="0" lvl="0" indent="0">
              <a:buNone/>
            </a:pPr>
            <a:r>
              <a:rPr lang="en-GB" sz="1900" i="1" dirty="0"/>
              <a:t>	issues that are assumed as facts by others</a:t>
            </a:r>
            <a:endParaRPr lang="en-US" sz="1900" dirty="0"/>
          </a:p>
          <a:p>
            <a:pPr marL="0" lvl="0" indent="0">
              <a:buNone/>
            </a:pPr>
            <a:r>
              <a:rPr lang="en-GB" sz="1900" i="1" dirty="0"/>
              <a:t>	answers to common questions</a:t>
            </a:r>
            <a:endParaRPr lang="en-US" sz="1900" dirty="0"/>
          </a:p>
          <a:p>
            <a:pPr lvl="0"/>
            <a:r>
              <a:rPr lang="en-GB" dirty="0"/>
              <a:t>We argue! (in a good way)</a:t>
            </a:r>
            <a:endParaRPr lang="en-US" dirty="0"/>
          </a:p>
          <a:p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144ACC1-18B1-2342-BCFA-C008A0685968}"/>
              </a:ext>
            </a:extLst>
          </p:cNvPr>
          <p:cNvSpPr txBox="1"/>
          <p:nvPr/>
        </p:nvSpPr>
        <p:spPr>
          <a:xfrm>
            <a:off x="2725271" y="1907133"/>
            <a:ext cx="2043953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 dirty="0"/>
              <a:t>TODAY: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B78FED6-3D22-CD43-B3BD-6D365E3DF6D9}"/>
              </a:ext>
            </a:extLst>
          </p:cNvPr>
          <p:cNvSpPr txBox="1"/>
          <p:nvPr/>
        </p:nvSpPr>
        <p:spPr>
          <a:xfrm>
            <a:off x="8328214" y="3863785"/>
            <a:ext cx="25908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 dirty="0"/>
              <a:t>TOMORROW?</a:t>
            </a:r>
          </a:p>
        </p:txBody>
      </p:sp>
    </p:spTree>
    <p:extLst>
      <p:ext uri="{BB962C8B-B14F-4D97-AF65-F5344CB8AC3E}">
        <p14:creationId xmlns:p14="http://schemas.microsoft.com/office/powerpoint/2010/main" val="1734522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WHY?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0322" y="2874753"/>
            <a:ext cx="8804338" cy="3920492"/>
          </a:xfrm>
        </p:spPr>
        <p:txBody>
          <a:bodyPr/>
          <a:lstStyle/>
          <a:p>
            <a:pPr lvl="0"/>
            <a:r>
              <a:rPr lang="en-GB" sz="2200" dirty="0"/>
              <a:t>To promote and improve security in the e-infrastructure communities </a:t>
            </a:r>
            <a:endParaRPr lang="en-US" sz="2200" dirty="0"/>
          </a:p>
          <a:p>
            <a:pPr lvl="0"/>
            <a:r>
              <a:rPr lang="en-GB" sz="2200" dirty="0"/>
              <a:t>To enable science and support safer collaboration</a:t>
            </a:r>
          </a:p>
          <a:p>
            <a:pPr lvl="0"/>
            <a:r>
              <a:rPr lang="en-GB" sz="2200" dirty="0"/>
              <a:t>To influence behaviours</a:t>
            </a:r>
            <a:endParaRPr lang="en-US" sz="2200" dirty="0"/>
          </a:p>
          <a:p>
            <a:pPr lvl="0"/>
            <a:r>
              <a:rPr lang="en-GB" sz="2200" dirty="0"/>
              <a:t>To avoid duplication and reinventing the wheel </a:t>
            </a:r>
            <a:endParaRPr lang="en-US" sz="2200" dirty="0"/>
          </a:p>
          <a:p>
            <a:pPr lvl="0"/>
            <a:r>
              <a:rPr lang="en-GB" sz="2200" dirty="0"/>
              <a:t>To find common security solutions to common problems together</a:t>
            </a:r>
            <a:endParaRPr lang="en-US" sz="2200" dirty="0"/>
          </a:p>
          <a:p>
            <a:pPr lvl="0"/>
            <a:r>
              <a:rPr lang="en-GB" sz="2200" dirty="0"/>
              <a:t>To provide an independent </a:t>
            </a:r>
            <a:r>
              <a:rPr lang="en-GB" sz="2200" i="1" dirty="0"/>
              <a:t>home</a:t>
            </a:r>
            <a:r>
              <a:rPr lang="en-GB" sz="2200" dirty="0"/>
              <a:t> for activities that are not </a:t>
            </a:r>
            <a:r>
              <a:rPr lang="en-GB" sz="2200" i="1" dirty="0"/>
              <a:t>housed</a:t>
            </a:r>
            <a:r>
              <a:rPr lang="en-GB" sz="2200" dirty="0"/>
              <a:t> elsewhere</a:t>
            </a:r>
            <a:endParaRPr lang="en-US" sz="2200" dirty="0"/>
          </a:p>
          <a:p>
            <a:pPr lvl="0"/>
            <a:r>
              <a:rPr lang="en-GB" sz="2200" dirty="0"/>
              <a:t>To build links and supporting better interoperability </a:t>
            </a:r>
            <a:endParaRPr lang="en-US" sz="2200" dirty="0"/>
          </a:p>
          <a:p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05142FE-E4F4-4E4D-BEC2-009F77B13ABB}"/>
              </a:ext>
            </a:extLst>
          </p:cNvPr>
          <p:cNvSpPr txBox="1"/>
          <p:nvPr/>
        </p:nvSpPr>
        <p:spPr>
          <a:xfrm>
            <a:off x="2761130" y="2140211"/>
            <a:ext cx="2043953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 dirty="0"/>
              <a:t>TODAY: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6B6FCFD-77F2-A743-9969-D46609ECBBB7}"/>
              </a:ext>
            </a:extLst>
          </p:cNvPr>
          <p:cNvSpPr txBox="1"/>
          <p:nvPr/>
        </p:nvSpPr>
        <p:spPr>
          <a:xfrm>
            <a:off x="9278473" y="3379691"/>
            <a:ext cx="25908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 dirty="0"/>
              <a:t>TOMORROW?</a:t>
            </a:r>
          </a:p>
        </p:txBody>
      </p:sp>
    </p:spTree>
    <p:extLst>
      <p:ext uri="{BB962C8B-B14F-4D97-AF65-F5344CB8AC3E}">
        <p14:creationId xmlns:p14="http://schemas.microsoft.com/office/powerpoint/2010/main" val="402820061"/>
      </p:ext>
    </p:extLst>
  </p:cSld>
  <p:clrMapOvr>
    <a:masterClrMapping/>
  </p:clrMapOvr>
</p:sld>
</file>

<file path=ppt/theme/theme1.xml><?xml version="1.0" encoding="utf-8"?>
<a:theme xmlns:a="http://schemas.openxmlformats.org/drawingml/2006/main" name="Berlijn">
  <a:themeElements>
    <a:clrScheme name="WISE 1">
      <a:dk1>
        <a:srgbClr val="04304A"/>
      </a:dk1>
      <a:lt1>
        <a:sysClr val="window" lastClr="FFFFFF"/>
      </a:lt1>
      <a:dk2>
        <a:srgbClr val="0C5428"/>
      </a:dk2>
      <a:lt2>
        <a:srgbClr val="E7E6E6"/>
      </a:lt2>
      <a:accent1>
        <a:srgbClr val="2199DA"/>
      </a:accent1>
      <a:accent2>
        <a:srgbClr val="E30179"/>
      </a:accent2>
      <a:accent3>
        <a:srgbClr val="E4001B"/>
      </a:accent3>
      <a:accent4>
        <a:srgbClr val="29AB5F"/>
      </a:accent4>
      <a:accent5>
        <a:srgbClr val="55555B"/>
      </a:accent5>
      <a:accent6>
        <a:srgbClr val="165B7D"/>
      </a:accent6>
      <a:hlink>
        <a:srgbClr val="F48017"/>
      </a:hlink>
      <a:folHlink>
        <a:srgbClr val="F37F16"/>
      </a:folHlink>
    </a:clrScheme>
    <a:fontScheme name="Berlin">
      <a:majorFont>
        <a:latin typeface="Trebuchet MS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erli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0000"/>
                <a:lumMod val="11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6000"/>
                <a:shade val="100000"/>
                <a:hueMod val="270000"/>
                <a:satMod val="200000"/>
                <a:lumMod val="128000"/>
              </a:schemeClr>
            </a:gs>
            <a:gs pos="50000">
              <a:schemeClr val="phClr">
                <a:shade val="100000"/>
                <a:hueMod val="100000"/>
                <a:satMod val="110000"/>
                <a:lumMod val="130000"/>
              </a:schemeClr>
            </a:gs>
            <a:gs pos="100000">
              <a:schemeClr val="phClr">
                <a:shade val="78000"/>
                <a:hueMod val="44000"/>
                <a:satMod val="200000"/>
                <a:lumMod val="69000"/>
              </a:schemeClr>
            </a:gs>
          </a:gsLst>
          <a:lin ang="252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E PPT Template" id="{90583413-F761-4B40-95A7-15A2263F0ABC}" vid="{0B27235C-06D5-1E4F-AB0B-95551B399E7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WISE PPT Template(1)</Template>
  <TotalTime>1074</TotalTime>
  <Words>147</Words>
  <Application>Microsoft Macintosh PowerPoint</Application>
  <PresentationFormat>Widescreen</PresentationFormat>
  <Paragraphs>39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7" baseType="lpstr">
      <vt:lpstr>Arial</vt:lpstr>
      <vt:lpstr>Trebuchet MS</vt:lpstr>
      <vt:lpstr>Berlijn</vt:lpstr>
      <vt:lpstr>What – How – Why?</vt:lpstr>
      <vt:lpstr>WHAT?  </vt:lpstr>
      <vt:lpstr>HOW?</vt:lpstr>
      <vt:lpstr>WHY?</vt:lpstr>
    </vt:vector>
  </TitlesOfParts>
  <Company/>
  <LinksUpToDate>false</LinksUpToDate>
  <SharedDoc>false</SharedDoc>
  <HyperlinksChanged>false</HyperlinksChanged>
  <AppVersion>16.0010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WISE 2016</dc:title>
  <dc:creator>Microsoft Office User</dc:creator>
  <cp:lastModifiedBy>Microsoft Office User</cp:lastModifiedBy>
  <cp:revision>16</cp:revision>
  <dcterms:created xsi:type="dcterms:W3CDTF">2016-02-24T08:53:40Z</dcterms:created>
  <dcterms:modified xsi:type="dcterms:W3CDTF">2018-02-28T11:16:13Z</dcterms:modified>
</cp:coreProperties>
</file>