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1" r:id="rId2"/>
    <p:sldId id="262" r:id="rId3"/>
    <p:sldId id="263" r:id="rId4"/>
    <p:sldId id="264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5D7D"/>
    <a:srgbClr val="0430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24"/>
    <p:restoredTop sz="92876"/>
  </p:normalViewPr>
  <p:slideViewPr>
    <p:cSldViewPr snapToGrid="0" snapToObjects="1">
      <p:cViewPr varScale="1">
        <p:scale>
          <a:sx n="57" d="100"/>
          <a:sy n="57" d="100"/>
        </p:scale>
        <p:origin x="1296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 userDrawn="1"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2/28/18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679715" y="2591341"/>
            <a:ext cx="2077039" cy="162121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-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2/28/18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4667072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2/28/18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4676922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2/28/18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4676922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2/28/18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4676922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2/28/18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08684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s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2/28/18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28" name="Picture 2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08684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2/28/18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08684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2/28/18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9983215" y="5544587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2/28/18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53228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2/28/18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2835202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2/28/18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53228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2/28/18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72766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2/28/18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53228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2/28/18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750078" y="753228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2/28/18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53228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2/28/18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53228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100000">
              <a:schemeClr val="bg1"/>
            </a:gs>
            <a:gs pos="58000">
              <a:schemeClr val="accent6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 userDrawn="1"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2/28/18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What – How – Why?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WISE Workshop @ STFC, February 26-28 2018</a:t>
            </a:r>
          </a:p>
        </p:txBody>
      </p:sp>
    </p:spTree>
    <p:extLst>
      <p:ext uri="{BB962C8B-B14F-4D97-AF65-F5344CB8AC3E}">
        <p14:creationId xmlns:p14="http://schemas.microsoft.com/office/powerpoint/2010/main" val="2419884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WHAT?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924377"/>
            <a:ext cx="6545232" cy="2941164"/>
          </a:xfrm>
        </p:spPr>
        <p:txBody>
          <a:bodyPr>
            <a:normAutofit/>
          </a:bodyPr>
          <a:lstStyle/>
          <a:p>
            <a:pPr lvl="0"/>
            <a:r>
              <a:rPr lang="en-GB" dirty="0"/>
              <a:t>Trusted global network of infrastructures</a:t>
            </a:r>
            <a:endParaRPr lang="en-US" dirty="0"/>
          </a:p>
          <a:p>
            <a:pPr marL="0" indent="0">
              <a:buNone/>
            </a:pPr>
            <a:r>
              <a:rPr lang="en-GB" sz="1900" i="1" dirty="0"/>
              <a:t>         (networking, F2F, socialise, building global trust)</a:t>
            </a:r>
            <a:endParaRPr lang="en-US" sz="1900" dirty="0"/>
          </a:p>
          <a:p>
            <a:pPr lvl="0"/>
            <a:r>
              <a:rPr lang="en-GB" dirty="0"/>
              <a:t>Guidelines, templates</a:t>
            </a:r>
            <a:endParaRPr lang="en-US" dirty="0"/>
          </a:p>
          <a:p>
            <a:pPr lvl="0"/>
            <a:r>
              <a:rPr lang="en-GB" dirty="0"/>
              <a:t>Security policies, standards</a:t>
            </a:r>
            <a:endParaRPr lang="en-US" dirty="0"/>
          </a:p>
          <a:p>
            <a:pPr marL="0" indent="0">
              <a:buNone/>
            </a:pPr>
            <a:r>
              <a:rPr lang="en-GB" sz="1900" i="1" dirty="0"/>
              <a:t>        (</a:t>
            </a:r>
            <a:r>
              <a:rPr lang="en-GB" sz="1900" i="1" dirty="0" err="1"/>
              <a:t>Sirtfi</a:t>
            </a:r>
            <a:r>
              <a:rPr lang="en-GB" sz="1900" i="1" dirty="0"/>
              <a:t>, </a:t>
            </a:r>
            <a:r>
              <a:rPr lang="en-GB" sz="1900" i="1" dirty="0" err="1"/>
              <a:t>Snctfi</a:t>
            </a:r>
            <a:r>
              <a:rPr lang="en-GB" sz="1900" i="1" dirty="0"/>
              <a:t>, SCI)</a:t>
            </a:r>
            <a:endParaRPr lang="en-US" sz="1900" dirty="0"/>
          </a:p>
          <a:p>
            <a:pPr lvl="0"/>
            <a:r>
              <a:rPr lang="en-GB" dirty="0"/>
              <a:t>Best practices 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5C7300F-C99E-8248-8CC0-490002D7A768}"/>
              </a:ext>
            </a:extLst>
          </p:cNvPr>
          <p:cNvSpPr txBox="1"/>
          <p:nvPr/>
        </p:nvSpPr>
        <p:spPr>
          <a:xfrm>
            <a:off x="2617695" y="2149179"/>
            <a:ext cx="204395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/>
              <a:t>TODAY: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B76B83-436D-4842-8A7E-403719B79166}"/>
              </a:ext>
            </a:extLst>
          </p:cNvPr>
          <p:cNvSpPr txBox="1"/>
          <p:nvPr/>
        </p:nvSpPr>
        <p:spPr>
          <a:xfrm>
            <a:off x="8328214" y="3863785"/>
            <a:ext cx="2590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/>
              <a:t>TOMORROW?</a:t>
            </a:r>
          </a:p>
        </p:txBody>
      </p:sp>
    </p:spTree>
    <p:extLst>
      <p:ext uri="{BB962C8B-B14F-4D97-AF65-F5344CB8AC3E}">
        <p14:creationId xmlns:p14="http://schemas.microsoft.com/office/powerpoint/2010/main" val="1612589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HOW?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0733037-6428-2742-8BF0-C190262740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1" y="2552027"/>
            <a:ext cx="7316197" cy="4261151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en-GB" dirty="0"/>
              <a:t>Listening to the community needs, collecting information on their security issues</a:t>
            </a:r>
            <a:endParaRPr lang="en-US" dirty="0"/>
          </a:p>
          <a:p>
            <a:pPr lvl="0"/>
            <a:r>
              <a:rPr lang="en-GB" dirty="0"/>
              <a:t>Dividing tasks into well-defined working groups</a:t>
            </a:r>
            <a:endParaRPr lang="en-US" dirty="0"/>
          </a:p>
          <a:p>
            <a:pPr lvl="0"/>
            <a:r>
              <a:rPr lang="en-GB" dirty="0"/>
              <a:t>Creating tools for sharing and dissemination </a:t>
            </a:r>
            <a:endParaRPr lang="en-US" dirty="0"/>
          </a:p>
          <a:p>
            <a:pPr marL="0" indent="0">
              <a:buNone/>
            </a:pPr>
            <a:r>
              <a:rPr lang="en-GB" sz="1900" i="1" dirty="0"/>
              <a:t>	(website, wiki, mailing list)</a:t>
            </a:r>
            <a:endParaRPr lang="en-US" sz="1900" dirty="0"/>
          </a:p>
          <a:p>
            <a:pPr lvl="0"/>
            <a:r>
              <a:rPr lang="en-GB" dirty="0"/>
              <a:t>Disseminating our work </a:t>
            </a:r>
            <a:endParaRPr lang="en-US" dirty="0"/>
          </a:p>
          <a:p>
            <a:pPr marL="0" indent="0">
              <a:buNone/>
            </a:pPr>
            <a:r>
              <a:rPr lang="en-GB" sz="1900" i="1" dirty="0"/>
              <a:t>	(presentations, advice, clearly written documents)</a:t>
            </a:r>
            <a:endParaRPr lang="en-US" sz="1900" dirty="0"/>
          </a:p>
          <a:p>
            <a:pPr lvl="0"/>
            <a:r>
              <a:rPr lang="en-GB" dirty="0"/>
              <a:t>Organising meetings, workshops, collaborate with other initiatives</a:t>
            </a:r>
            <a:endParaRPr lang="en-US" dirty="0"/>
          </a:p>
          <a:p>
            <a:pPr lvl="0"/>
            <a:r>
              <a:rPr lang="en-GB" dirty="0"/>
              <a:t>Providing trusted environment for sharing sensitive information as equals</a:t>
            </a:r>
            <a:endParaRPr lang="en-US" dirty="0"/>
          </a:p>
          <a:p>
            <a:pPr lvl="0"/>
            <a:r>
              <a:rPr lang="en-GB" dirty="0"/>
              <a:t>Exchanging ideas, sharing experience and new perspectives</a:t>
            </a:r>
            <a:endParaRPr lang="en-US" dirty="0"/>
          </a:p>
          <a:p>
            <a:pPr lvl="0"/>
            <a:r>
              <a:rPr lang="en-GB" dirty="0"/>
              <a:t>Discussion:</a:t>
            </a:r>
            <a:endParaRPr lang="en-US" dirty="0"/>
          </a:p>
          <a:p>
            <a:pPr marL="0" lvl="0" indent="0">
              <a:buNone/>
            </a:pPr>
            <a:r>
              <a:rPr lang="en-GB" i="1" dirty="0"/>
              <a:t>	</a:t>
            </a:r>
            <a:r>
              <a:rPr lang="en-GB" sz="1900" i="1" dirty="0"/>
              <a:t>thorny security issues that no one would touch</a:t>
            </a:r>
            <a:endParaRPr lang="en-US" sz="1900" dirty="0"/>
          </a:p>
          <a:p>
            <a:pPr marL="0" lvl="0" indent="0">
              <a:buNone/>
            </a:pPr>
            <a:r>
              <a:rPr lang="en-GB" sz="1900" i="1" dirty="0"/>
              <a:t>	issues that are assumed as facts by others</a:t>
            </a:r>
            <a:endParaRPr lang="en-US" sz="1900" dirty="0"/>
          </a:p>
          <a:p>
            <a:pPr marL="0" lvl="0" indent="0">
              <a:buNone/>
            </a:pPr>
            <a:r>
              <a:rPr lang="en-GB" sz="1900" i="1" dirty="0"/>
              <a:t>	answers to common questions</a:t>
            </a:r>
            <a:endParaRPr lang="en-US" sz="1900" dirty="0"/>
          </a:p>
          <a:p>
            <a:pPr lvl="0"/>
            <a:r>
              <a:rPr lang="en-GB" dirty="0"/>
              <a:t>We argue! (in a good way)</a:t>
            </a:r>
            <a:endParaRPr lang="en-US" dirty="0"/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144ACC1-18B1-2342-BCFA-C008A0685968}"/>
              </a:ext>
            </a:extLst>
          </p:cNvPr>
          <p:cNvSpPr txBox="1"/>
          <p:nvPr/>
        </p:nvSpPr>
        <p:spPr>
          <a:xfrm>
            <a:off x="2725271" y="1907133"/>
            <a:ext cx="204395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/>
              <a:t>TODAY: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78FED6-3D22-CD43-B3BD-6D365E3DF6D9}"/>
              </a:ext>
            </a:extLst>
          </p:cNvPr>
          <p:cNvSpPr txBox="1"/>
          <p:nvPr/>
        </p:nvSpPr>
        <p:spPr>
          <a:xfrm>
            <a:off x="8328214" y="3863785"/>
            <a:ext cx="2590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/>
              <a:t>TOMORROW?</a:t>
            </a:r>
          </a:p>
        </p:txBody>
      </p:sp>
    </p:spTree>
    <p:extLst>
      <p:ext uri="{BB962C8B-B14F-4D97-AF65-F5344CB8AC3E}">
        <p14:creationId xmlns:p14="http://schemas.microsoft.com/office/powerpoint/2010/main" val="1734522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2" y="2874753"/>
            <a:ext cx="8804338" cy="3920492"/>
          </a:xfrm>
        </p:spPr>
        <p:txBody>
          <a:bodyPr/>
          <a:lstStyle/>
          <a:p>
            <a:pPr lvl="0"/>
            <a:r>
              <a:rPr lang="en-GB" sz="2200" dirty="0"/>
              <a:t>To promote and improve security in the e-infrastructure communities in a structured way</a:t>
            </a:r>
            <a:endParaRPr lang="en-US" sz="2200" dirty="0"/>
          </a:p>
          <a:p>
            <a:pPr lvl="0"/>
            <a:r>
              <a:rPr lang="en-GB" sz="2200" dirty="0"/>
              <a:t>To </a:t>
            </a:r>
            <a:r>
              <a:rPr lang="en-GB" sz="2200"/>
              <a:t>enable research </a:t>
            </a:r>
            <a:r>
              <a:rPr lang="en-GB" sz="2200" dirty="0"/>
              <a:t>and support safer collaboration</a:t>
            </a:r>
          </a:p>
          <a:p>
            <a:pPr lvl="0"/>
            <a:r>
              <a:rPr lang="en-GB" sz="2200" dirty="0"/>
              <a:t>To influence behaviours, encourage best practices </a:t>
            </a:r>
            <a:endParaRPr lang="en-US" sz="2200" dirty="0"/>
          </a:p>
          <a:p>
            <a:pPr lvl="0"/>
            <a:r>
              <a:rPr lang="en-GB" sz="2200" dirty="0"/>
              <a:t>To avoid duplication and reinventing the wheel </a:t>
            </a:r>
            <a:endParaRPr lang="en-US" sz="2200" dirty="0"/>
          </a:p>
          <a:p>
            <a:pPr lvl="0"/>
            <a:r>
              <a:rPr lang="en-GB" sz="2200" dirty="0"/>
              <a:t>To find common security solutions to common problems together</a:t>
            </a:r>
            <a:endParaRPr lang="en-US" sz="2200" dirty="0"/>
          </a:p>
          <a:p>
            <a:pPr lvl="0"/>
            <a:r>
              <a:rPr lang="en-GB" sz="2200" dirty="0"/>
              <a:t>To provide an independent </a:t>
            </a:r>
            <a:r>
              <a:rPr lang="en-GB" sz="2200" i="1" dirty="0"/>
              <a:t>home</a:t>
            </a:r>
            <a:r>
              <a:rPr lang="en-GB" sz="2200" dirty="0"/>
              <a:t> for activities that are not </a:t>
            </a:r>
            <a:r>
              <a:rPr lang="en-GB" sz="2200" i="1" dirty="0"/>
              <a:t>housed</a:t>
            </a:r>
            <a:r>
              <a:rPr lang="en-GB" sz="2200" dirty="0"/>
              <a:t> elsewhere</a:t>
            </a:r>
            <a:endParaRPr lang="en-US" sz="2200" dirty="0"/>
          </a:p>
          <a:p>
            <a:pPr lvl="0"/>
            <a:r>
              <a:rPr lang="en-GB" sz="2200" dirty="0"/>
              <a:t>To build links and support better interoperability </a:t>
            </a:r>
            <a:endParaRPr lang="en-US" sz="2200" dirty="0"/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5142FE-E4F4-4E4D-BEC2-009F77B13ABB}"/>
              </a:ext>
            </a:extLst>
          </p:cNvPr>
          <p:cNvSpPr txBox="1"/>
          <p:nvPr/>
        </p:nvSpPr>
        <p:spPr>
          <a:xfrm>
            <a:off x="2761130" y="2140211"/>
            <a:ext cx="204395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/>
              <a:t>TODAY: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6B6FCFD-77F2-A743-9969-D46609ECBBB7}"/>
              </a:ext>
            </a:extLst>
          </p:cNvPr>
          <p:cNvSpPr txBox="1"/>
          <p:nvPr/>
        </p:nvSpPr>
        <p:spPr>
          <a:xfrm>
            <a:off x="9278473" y="3379691"/>
            <a:ext cx="2590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/>
              <a:t>TOMORROW?</a:t>
            </a:r>
          </a:p>
        </p:txBody>
      </p:sp>
    </p:spTree>
    <p:extLst>
      <p:ext uri="{BB962C8B-B14F-4D97-AF65-F5344CB8AC3E}">
        <p14:creationId xmlns:p14="http://schemas.microsoft.com/office/powerpoint/2010/main" val="402820061"/>
      </p:ext>
    </p:extLst>
  </p:cSld>
  <p:clrMapOvr>
    <a:masterClrMapping/>
  </p:clrMapOvr>
</p:sld>
</file>

<file path=ppt/theme/theme1.xml><?xml version="1.0" encoding="utf-8"?>
<a:theme xmlns:a="http://schemas.openxmlformats.org/drawingml/2006/main" name="Berlijn">
  <a:themeElements>
    <a:clrScheme name="WISE 1">
      <a:dk1>
        <a:srgbClr val="04304A"/>
      </a:dk1>
      <a:lt1>
        <a:sysClr val="window" lastClr="FFFFFF"/>
      </a:lt1>
      <a:dk2>
        <a:srgbClr val="0C5428"/>
      </a:dk2>
      <a:lt2>
        <a:srgbClr val="E7E6E6"/>
      </a:lt2>
      <a:accent1>
        <a:srgbClr val="2199DA"/>
      </a:accent1>
      <a:accent2>
        <a:srgbClr val="E30179"/>
      </a:accent2>
      <a:accent3>
        <a:srgbClr val="E4001B"/>
      </a:accent3>
      <a:accent4>
        <a:srgbClr val="29AB5F"/>
      </a:accent4>
      <a:accent5>
        <a:srgbClr val="55555B"/>
      </a:accent5>
      <a:accent6>
        <a:srgbClr val="165B7D"/>
      </a:accent6>
      <a:hlink>
        <a:srgbClr val="F48017"/>
      </a:hlink>
      <a:folHlink>
        <a:srgbClr val="F37F16"/>
      </a:folHlink>
    </a:clrScheme>
    <a:fontScheme name="Berlin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E PPT Template" id="{90583413-F761-4B40-95A7-15A2263F0ABC}" vid="{0B27235C-06D5-1E4F-AB0B-95551B399E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WISE PPT Template(1)</Template>
  <TotalTime>1117</TotalTime>
  <Words>152</Words>
  <Application>Microsoft Macintosh PowerPoint</Application>
  <PresentationFormat>Widescreen</PresentationFormat>
  <Paragraphs>38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Trebuchet MS</vt:lpstr>
      <vt:lpstr>Berlijn</vt:lpstr>
      <vt:lpstr>What – How – Why?</vt:lpstr>
      <vt:lpstr>WHAT?  </vt:lpstr>
      <vt:lpstr>HOW?</vt:lpstr>
      <vt:lpstr>WHY?</vt:lpstr>
    </vt:vector>
  </TitlesOfParts>
  <Company/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WISE 2016</dc:title>
  <dc:creator>Microsoft Office User</dc:creator>
  <cp:lastModifiedBy>Microsoft Office User</cp:lastModifiedBy>
  <cp:revision>18</cp:revision>
  <dcterms:created xsi:type="dcterms:W3CDTF">2016-02-24T08:53:40Z</dcterms:created>
  <dcterms:modified xsi:type="dcterms:W3CDTF">2018-02-28T12:07:19Z</dcterms:modified>
</cp:coreProperties>
</file>