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4"/>
  </p:notesMasterIdLst>
  <p:sldIdLst>
    <p:sldId id="283" r:id="rId5"/>
    <p:sldId id="287" r:id="rId6"/>
    <p:sldId id="291" r:id="rId7"/>
    <p:sldId id="292" r:id="rId8"/>
    <p:sldId id="290" r:id="rId9"/>
    <p:sldId id="293" r:id="rId10"/>
    <p:sldId id="289" r:id="rId11"/>
    <p:sldId id="288" r:id="rId12"/>
    <p:sldId id="286" r:id="rId13"/>
  </p:sldIdLst>
  <p:sldSz cx="12192000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791C"/>
    <a:srgbClr val="003F5E"/>
    <a:srgbClr val="F57B20"/>
    <a:srgbClr val="F57A1E"/>
    <a:srgbClr val="013F5E"/>
    <a:srgbClr val="003959"/>
    <a:srgbClr val="ED1556"/>
    <a:srgbClr val="003F5D"/>
    <a:srgbClr val="1C4161"/>
    <a:srgbClr val="0043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964" y="6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25/02/2018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2819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809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 userDrawn="1"/>
        </p:nvSpPr>
        <p:spPr>
          <a:xfrm>
            <a:off x="0" y="0"/>
            <a:ext cx="16256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1240257" y="3625009"/>
            <a:ext cx="6795911" cy="375289"/>
          </a:xfrm>
        </p:spPr>
        <p:txBody>
          <a:bodyPr>
            <a:normAutofit/>
          </a:bodyPr>
          <a:lstStyle>
            <a:lvl1pPr marL="0" indent="0">
              <a:buNone/>
              <a:defRPr sz="2000"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240256" y="5484095"/>
            <a:ext cx="6671027" cy="43634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240257" y="2804346"/>
            <a:ext cx="6683727" cy="503459"/>
          </a:xfrm>
        </p:spPr>
        <p:txBody>
          <a:bodyPr>
            <a:normAutofit/>
          </a:bodyPr>
          <a:lstStyle>
            <a:lvl1pPr marL="0" indent="0">
              <a:buNone/>
              <a:defRPr sz="1950">
                <a:solidFill>
                  <a:srgbClr val="F6791C"/>
                </a:solidFill>
              </a:defRPr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240257" y="2398309"/>
            <a:ext cx="6683727" cy="473242"/>
          </a:xfrm>
        </p:spPr>
        <p:txBody>
          <a:bodyPr>
            <a:no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1240256" y="5785332"/>
            <a:ext cx="6671027" cy="42831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240257" y="3947187"/>
            <a:ext cx="6795911" cy="347215"/>
          </a:xfrm>
        </p:spPr>
        <p:txBody>
          <a:bodyPr>
            <a:normAutofit/>
          </a:bodyPr>
          <a:lstStyle>
            <a:lvl1pPr marL="0" indent="0">
              <a:buNone/>
              <a:defRPr sz="1800" b="0" baseline="0"/>
            </a:lvl1pPr>
          </a:lstStyle>
          <a:p>
            <a:pPr lvl="0"/>
            <a:r>
              <a:rPr lang="en-US" dirty="0" smtClean="0"/>
              <a:t>Role in Project, AARC (if applicable)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1240257" y="4249757"/>
            <a:ext cx="8818145" cy="347215"/>
          </a:xfrm>
        </p:spPr>
        <p:txBody>
          <a:bodyPr>
            <a:normAutofit/>
          </a:bodyPr>
          <a:lstStyle>
            <a:lvl1pPr marL="0" indent="0">
              <a:buNone/>
              <a:defRPr sz="1800" b="0" baseline="0"/>
            </a:lvl1pPr>
          </a:lstStyle>
          <a:p>
            <a:pPr lvl="0"/>
            <a:r>
              <a:rPr lang="en-US" dirty="0" smtClean="0"/>
              <a:t>Role in Organisation, Organisation Name (if Applicable)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486792" y="4765917"/>
            <a:ext cx="1219200" cy="190399"/>
          </a:xfrm>
        </p:spPr>
        <p:txBody>
          <a:bodyPr>
            <a:norm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6358" y="-42332"/>
            <a:ext cx="4389920" cy="694266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682" y="480622"/>
            <a:ext cx="1482776" cy="1339714"/>
          </a:xfrm>
          <a:prstGeom prst="rect">
            <a:avLst/>
          </a:prstGeom>
        </p:spPr>
      </p:pic>
      <p:sp>
        <p:nvSpPr>
          <p:cNvPr id="23" name="TextBox 22"/>
          <p:cNvSpPr txBox="1"/>
          <p:nvPr userDrawn="1"/>
        </p:nvSpPr>
        <p:spPr>
          <a:xfrm>
            <a:off x="2818932" y="927797"/>
            <a:ext cx="5918159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700" dirty="0" smtClean="0">
                <a:solidFill>
                  <a:srgbClr val="003F5E"/>
                </a:solidFill>
              </a:rPr>
              <a:t>Authentication and Authorisation for Research and Collaboration</a:t>
            </a:r>
            <a:endParaRPr lang="en-GB" sz="1700" dirty="0">
              <a:solidFill>
                <a:srgbClr val="003F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716837"/>
            <a:ext cx="6172200" cy="4144217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716837"/>
            <a:ext cx="4314825" cy="4152155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extBox 1"/>
          <p:cNvSpPr txBox="1"/>
          <p:nvPr userDrawn="1"/>
        </p:nvSpPr>
        <p:spPr>
          <a:xfrm>
            <a:off x="652382" y="304802"/>
            <a:ext cx="36016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solidFill>
                  <a:srgbClr val="003F5D"/>
                </a:solidFill>
              </a:rPr>
              <a:t>Style</a:t>
            </a:r>
            <a:r>
              <a:rPr lang="en-GB" sz="18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1800" baseline="0" dirty="0" smtClean="0">
                <a:solidFill>
                  <a:srgbClr val="F57A1E"/>
                </a:solidFill>
              </a:rPr>
              <a:t>A Guide to Using the AARC Template</a:t>
            </a:r>
            <a:endParaRPr lang="en-GB" sz="1800" dirty="0">
              <a:solidFill>
                <a:srgbClr val="F57A1E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780366" y="2025770"/>
            <a:ext cx="1014965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3F5D"/>
                </a:solidFill>
              </a:rPr>
              <a:t>This template is to</a:t>
            </a:r>
            <a:r>
              <a:rPr lang="en-GB" sz="1800" baseline="0" dirty="0" smtClean="0">
                <a:solidFill>
                  <a:srgbClr val="003F5D"/>
                </a:solidFill>
              </a:rPr>
              <a:t> present information on behalf of the AARC Project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800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800" baseline="0" dirty="0" smtClean="0">
                <a:solidFill>
                  <a:srgbClr val="F57B20"/>
                </a:solidFill>
              </a:rPr>
              <a:t>highlight colour is Orange and should be used sparingly.</a:t>
            </a:r>
            <a:r>
              <a:rPr lang="en-GB" sz="1800" baseline="0" dirty="0" smtClean="0">
                <a:solidFill>
                  <a:srgbClr val="ED1556"/>
                </a:solidFill>
              </a:rPr>
              <a:t> </a:t>
            </a:r>
            <a:r>
              <a:rPr lang="en-GB" sz="1800" baseline="0" dirty="0" smtClean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sz="18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8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800" baseline="0" dirty="0" smtClean="0">
                <a:solidFill>
                  <a:srgbClr val="003F5D"/>
                </a:solidFill>
              </a:rPr>
              <a:t>The title slide has space for the speaker’s own organisation logo which should be no larger than the main AARC logo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800" baseline="0" dirty="0" smtClean="0">
              <a:solidFill>
                <a:srgbClr val="003F5D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800" baseline="0" dirty="0" smtClean="0">
                <a:solidFill>
                  <a:srgbClr val="003F5D"/>
                </a:solidFill>
              </a:rPr>
              <a:t>The end slide includes EU logo, copyright, and funding statement and must be included in any slide packs distributed or printed.</a:t>
            </a:r>
          </a:p>
        </p:txBody>
      </p:sp>
      <p:sp>
        <p:nvSpPr>
          <p:cNvPr id="5" name="Oval 4"/>
          <p:cNvSpPr/>
          <p:nvPr userDrawn="1"/>
        </p:nvSpPr>
        <p:spPr>
          <a:xfrm>
            <a:off x="10890209" y="5560973"/>
            <a:ext cx="727243" cy="529390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9" name="Oval 8"/>
          <p:cNvSpPr/>
          <p:nvPr userDrawn="1"/>
        </p:nvSpPr>
        <p:spPr>
          <a:xfrm>
            <a:off x="9884901" y="5560973"/>
            <a:ext cx="727243" cy="529390"/>
          </a:xfrm>
          <a:prstGeom prst="ellipse">
            <a:avLst/>
          </a:prstGeom>
          <a:solidFill>
            <a:srgbClr val="F6791C"/>
          </a:solidFill>
          <a:ln>
            <a:solidFill>
              <a:srgbClr val="F679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</p:spTree>
    <p:extLst>
      <p:ext uri="{BB962C8B-B14F-4D97-AF65-F5344CB8AC3E}">
        <p14:creationId xmlns:p14="http://schemas.microsoft.com/office/powerpoint/2010/main" val="3178045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(Must be includ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" y="2"/>
            <a:ext cx="12192001" cy="6858001"/>
          </a:xfrm>
          <a:prstGeom prst="rect">
            <a:avLst/>
          </a:prstGeom>
          <a:solidFill>
            <a:srgbClr val="003F5E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0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/>
          <a:srcRect b="30428"/>
          <a:stretch/>
        </p:blipFill>
        <p:spPr>
          <a:xfrm>
            <a:off x="5217067" y="4837092"/>
            <a:ext cx="1385319" cy="78566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8488" y="5966378"/>
            <a:ext cx="433675" cy="294664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4111444" y="2395574"/>
            <a:ext cx="374897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400" dirty="0" smtClean="0">
                <a:solidFill>
                  <a:schemeClr val="bg1"/>
                </a:solidFill>
              </a:rPr>
              <a:t>Thank you</a:t>
            </a:r>
          </a:p>
          <a:p>
            <a:pPr algn="ctr"/>
            <a:r>
              <a:rPr lang="en-GB" sz="4400" dirty="0" smtClean="0">
                <a:solidFill>
                  <a:srgbClr val="F6791C"/>
                </a:solidFill>
              </a:rPr>
              <a:t>Any</a:t>
            </a:r>
            <a:r>
              <a:rPr lang="en-GB" sz="4400" baseline="0" dirty="0" smtClean="0">
                <a:solidFill>
                  <a:srgbClr val="F6791C"/>
                </a:solidFill>
              </a:rPr>
              <a:t> Questions?</a:t>
            </a:r>
            <a:endParaRPr lang="en-GB" sz="4400" dirty="0">
              <a:solidFill>
                <a:srgbClr val="F6791C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6357" y="-50222"/>
            <a:ext cx="4394909" cy="6950557"/>
          </a:xfrm>
          <a:prstGeom prst="rect">
            <a:avLst/>
          </a:prstGeom>
        </p:spPr>
      </p:pic>
      <p:sp>
        <p:nvSpPr>
          <p:cNvPr id="25" name="Content Placeholder 24"/>
          <p:cNvSpPr>
            <a:spLocks noGrp="1"/>
          </p:cNvSpPr>
          <p:nvPr>
            <p:ph sz="quarter" idx="11" hasCustomPrompt="1"/>
          </p:nvPr>
        </p:nvSpPr>
        <p:spPr>
          <a:xfrm>
            <a:off x="3763166" y="4113541"/>
            <a:ext cx="4445529" cy="37371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Presenter email address</a:t>
            </a:r>
            <a:endParaRPr lang="en-GB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091782" y="6289305"/>
            <a:ext cx="57470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6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 on behalf of the AARC project.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6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work leading to these results has received funding from the European Union’s Horizon 2020 research and innovation programme under Grant Agreement No. </a:t>
            </a:r>
            <a:r>
              <a:rPr lang="is-IS" sz="6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730941 </a:t>
            </a:r>
            <a:r>
              <a:rPr lang="en-GB" sz="6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(AARC2).</a:t>
            </a:r>
            <a:endParaRPr lang="en-GB" sz="6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5273469" y="5591160"/>
            <a:ext cx="13837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https://aarc-project.eu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200">
                <a:latin typeface="+mn-lt"/>
              </a:defRPr>
            </a:lvl1pPr>
            <a:lvl2pPr>
              <a:defRPr sz="1800">
                <a:solidFill>
                  <a:srgbClr val="004361"/>
                </a:solidFill>
                <a:latin typeface="+mn-lt"/>
              </a:defRPr>
            </a:lvl2pPr>
            <a:lvl3pPr>
              <a:defRPr sz="1800">
                <a:solidFill>
                  <a:srgbClr val="003F5E"/>
                </a:solidFill>
                <a:latin typeface="+mn-lt"/>
              </a:defRPr>
            </a:lvl3pPr>
            <a:lvl4pPr>
              <a:defRPr sz="1800">
                <a:latin typeface="+mn-lt"/>
              </a:defRPr>
            </a:lvl4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5625"/>
            <a:ext cx="556260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2603" y="1681163"/>
            <a:ext cx="5514975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601" y="2489204"/>
            <a:ext cx="5553075" cy="370046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501" y="1524003"/>
            <a:ext cx="7864123" cy="4652963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8319911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8602125" y="1532467"/>
            <a:ext cx="3" cy="468206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0"/>
            <a:ext cx="12192000" cy="2165684"/>
          </a:xfrm>
          <a:prstGeom prst="rect">
            <a:avLst/>
          </a:prstGeom>
          <a:solidFill>
            <a:srgbClr val="013F5E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70572" y="4083050"/>
            <a:ext cx="11208083" cy="218139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6"/>
            <a:ext cx="12192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48287" y="1524586"/>
            <a:ext cx="11315924" cy="210093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651518"/>
            <a:ext cx="6172200" cy="4209532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642188"/>
            <a:ext cx="4314825" cy="42268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6935" y="203200"/>
            <a:ext cx="9040688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4502" y="1439333"/>
            <a:ext cx="10909300" cy="47376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61812" y="6406019"/>
            <a:ext cx="741021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44502" y="6406019"/>
            <a:ext cx="11274749" cy="7229"/>
          </a:xfrm>
          <a:prstGeom prst="line">
            <a:avLst/>
          </a:prstGeom>
          <a:ln w="12700" cap="rnd">
            <a:solidFill>
              <a:srgbClr val="F57B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25400" y="6481610"/>
            <a:ext cx="1817512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baseline="0" dirty="0" smtClean="0">
                <a:solidFill>
                  <a:srgbClr val="003F5E"/>
                </a:solidFill>
              </a:rPr>
              <a:t>https://aarc-project.eu</a:t>
            </a:r>
            <a:endParaRPr lang="en-GB" sz="750" dirty="0">
              <a:solidFill>
                <a:srgbClr val="003F5E"/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444503" y="1224327"/>
            <a:ext cx="10274297" cy="2887"/>
          </a:xfrm>
          <a:prstGeom prst="line">
            <a:avLst/>
          </a:prstGeom>
          <a:ln w="12700">
            <a:solidFill>
              <a:srgbClr val="003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8149" y="143931"/>
            <a:ext cx="1144684" cy="103424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43" y="6460279"/>
            <a:ext cx="331798" cy="299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2" r:id="rId12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mds.edugain.org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David </a:t>
            </a:r>
            <a:r>
              <a:rPr lang="en-GB" dirty="0" err="1" smtClean="0"/>
              <a:t>Groep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WISE Community meeting, Abingdon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1240257" y="3123321"/>
            <a:ext cx="6683727" cy="503459"/>
          </a:xfrm>
        </p:spPr>
        <p:txBody>
          <a:bodyPr>
            <a:normAutofit/>
          </a:bodyPr>
          <a:lstStyle/>
          <a:p>
            <a:r>
              <a:rPr lang="en-US" dirty="0" smtClean="0"/>
              <a:t>whilst not overloading the target audience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Testing Incident Response Channels and Communications End Points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February 27, 2018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AARC Policy and Best Practice Activity Coordinator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Nikhef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405" y="4730146"/>
            <a:ext cx="1341751" cy="52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45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44502" y="1439333"/>
            <a:ext cx="6700577" cy="4737633"/>
          </a:xfrm>
        </p:spPr>
        <p:txBody>
          <a:bodyPr/>
          <a:lstStyle/>
          <a:p>
            <a:pPr marL="0" indent="0">
              <a:buNone/>
            </a:pPr>
            <a:r>
              <a:rPr lang="en-US" sz="2800" b="1" i="1" dirty="0" smtClean="0"/>
              <a:t>Sirtfi </a:t>
            </a:r>
            <a:r>
              <a:rPr lang="en-US" sz="2800" b="1" dirty="0" smtClean="0"/>
              <a:t>version 1 is gaining traction</a:t>
            </a:r>
          </a:p>
          <a:p>
            <a:r>
              <a:rPr lang="en-US" dirty="0" smtClean="0"/>
              <a:t>provides - self-asserted - security contacts</a:t>
            </a:r>
          </a:p>
          <a:p>
            <a:r>
              <a:rPr lang="en-US" dirty="0" smtClean="0"/>
              <a:t>point-to-point communications</a:t>
            </a:r>
          </a:p>
          <a:p>
            <a:r>
              <a:rPr lang="en-US" dirty="0" smtClean="0"/>
              <a:t>interaction not usually visible at the ‘global’ level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sz="2800" b="1" dirty="0" smtClean="0"/>
          </a:p>
          <a:p>
            <a:pPr marL="0" indent="0">
              <a:buNone/>
            </a:pPr>
            <a:r>
              <a:rPr lang="en-US" sz="2800" b="1" dirty="0" smtClean="0"/>
              <a:t>we need to now go ‘beyond </a:t>
            </a:r>
            <a:r>
              <a:rPr lang="en-US" sz="2800" b="1" i="1" dirty="0" smtClean="0"/>
              <a:t>Sirtfi</a:t>
            </a:r>
            <a:r>
              <a:rPr lang="en-US" sz="2800" b="1" dirty="0" smtClean="0"/>
              <a:t>’</a:t>
            </a:r>
            <a:endParaRPr lang="en-US" sz="2800" b="1" dirty="0"/>
          </a:p>
          <a:p>
            <a:r>
              <a:rPr lang="en-US" dirty="0" smtClean="0"/>
              <a:t>incidents are not usually bi-lateral</a:t>
            </a:r>
          </a:p>
          <a:p>
            <a:r>
              <a:rPr lang="en-US" dirty="0" smtClean="0"/>
              <a:t>may spread through federated identity systems</a:t>
            </a:r>
          </a:p>
          <a:p>
            <a:r>
              <a:rPr lang="en-US" dirty="0" smtClean="0"/>
              <a:t>and outside to relying parties or entire Infrastructure</a:t>
            </a:r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Distributed Incident Response and Readiness Challenges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1250" y="1512615"/>
            <a:ext cx="4621322" cy="4591068"/>
          </a:xfrm>
          <a:prstGeom prst="rect">
            <a:avLst/>
          </a:prstGeom>
          <a:effectLst>
            <a:glow rad="101600">
              <a:srgbClr val="003F5E">
                <a:alpha val="60000"/>
              </a:srgbClr>
            </a:glow>
          </a:effectLst>
        </p:spPr>
      </p:pic>
    </p:spTree>
    <p:extLst>
      <p:ext uri="{BB962C8B-B14F-4D97-AF65-F5344CB8AC3E}">
        <p14:creationId xmlns:p14="http://schemas.microsoft.com/office/powerpoint/2010/main" val="4083203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3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Beyond Sirtfi: streamlining the response process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199" y="1371600"/>
            <a:ext cx="11210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C3959"/>
                </a:solidFill>
              </a:rPr>
              <a:t>trust relationships: allow information to flow rapidly to all that need to know</a:t>
            </a:r>
            <a:endParaRPr lang="en-US" sz="2400" dirty="0">
              <a:solidFill>
                <a:srgbClr val="0C3959"/>
              </a:solidFill>
            </a:endParaRPr>
          </a:p>
        </p:txBody>
      </p:sp>
      <p:pic>
        <p:nvPicPr>
          <p:cNvPr id="9" name="Picture 8" descr="ully-distributed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065" y="2990850"/>
            <a:ext cx="5635486" cy="2552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ub-and-spoke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4290" y="2990850"/>
            <a:ext cx="6512460" cy="255269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851678" y="2209222"/>
            <a:ext cx="4574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C3959"/>
                </a:solidFill>
              </a:rPr>
              <a:t>Infrastructure sharing model: PRACE, XSEDE, …</a:t>
            </a:r>
            <a:endParaRPr lang="en-US" dirty="0">
              <a:solidFill>
                <a:srgbClr val="0C3959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44862" y="2208644"/>
            <a:ext cx="4253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C3959"/>
                </a:solidFill>
              </a:rPr>
              <a:t>Infrastructure sharing model: EGI, WLCG, …</a:t>
            </a:r>
            <a:endParaRPr lang="en-US" dirty="0">
              <a:solidFill>
                <a:srgbClr val="0C3959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22668" y="6464595"/>
            <a:ext cx="49454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graphics: Hannah Short, AARC ‘DNA3.1’ incident response models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2795789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4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Incident response process evolution in federations</a:t>
            </a:r>
            <a:endParaRPr lang="en-US" dirty="0"/>
          </a:p>
        </p:txBody>
      </p:sp>
      <p:pic>
        <p:nvPicPr>
          <p:cNvPr id="4" name="Picture 3" descr="roken-comms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89" y="1430001"/>
            <a:ext cx="4157678" cy="173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nter-fed-proc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624" y="3022135"/>
            <a:ext cx="7591425" cy="339454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ight Arrow 7"/>
          <p:cNvSpPr/>
          <p:nvPr/>
        </p:nvSpPr>
        <p:spPr>
          <a:xfrm rot="1800000">
            <a:off x="4857750" y="2486025"/>
            <a:ext cx="1238250" cy="590550"/>
          </a:xfrm>
          <a:prstGeom prst="rightArrow">
            <a:avLst/>
          </a:prstGeom>
          <a:solidFill>
            <a:schemeClr val="accent2"/>
          </a:solidFill>
          <a:ln>
            <a:solidFill>
              <a:srgbClr val="0C39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444589" y="3194173"/>
            <a:ext cx="3866154" cy="3400585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2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/>
              <a:t>Challenges</a:t>
            </a:r>
          </a:p>
          <a:p>
            <a:r>
              <a:rPr lang="en-US" dirty="0" smtClean="0"/>
              <a:t>IdP appears ‘outside’ the </a:t>
            </a:r>
            <a:br>
              <a:rPr lang="en-US" dirty="0" smtClean="0"/>
            </a:br>
            <a:r>
              <a:rPr lang="en-US" dirty="0" smtClean="0"/>
              <a:t>service’s security mandate</a:t>
            </a:r>
          </a:p>
          <a:p>
            <a:r>
              <a:rPr lang="en-US" dirty="0" smtClean="0"/>
              <a:t>Lack of contact, or lack of trust,</a:t>
            </a:r>
            <a:r>
              <a:rPr lang="en-US" dirty="0"/>
              <a:t> </a:t>
            </a:r>
            <a:r>
              <a:rPr lang="en-US" dirty="0" smtClean="0"/>
              <a:t>in </a:t>
            </a:r>
            <a:r>
              <a:rPr lang="en-US" dirty="0" err="1" smtClean="0"/>
              <a:t>IdP</a:t>
            </a:r>
            <a:r>
              <a:rPr lang="en-US" dirty="0" smtClean="0"/>
              <a:t>, which is an ‘unknown party’</a:t>
            </a:r>
          </a:p>
          <a:p>
            <a:r>
              <a:rPr lang="en-US" dirty="0" smtClean="0"/>
              <a:t>IdP fails to inform </a:t>
            </a:r>
            <a:br>
              <a:rPr lang="en-US" dirty="0" smtClean="0"/>
            </a:br>
            <a:r>
              <a:rPr lang="en-US" dirty="0" smtClean="0"/>
              <a:t>other affected SPs, for </a:t>
            </a:r>
            <a:br>
              <a:rPr lang="en-US" dirty="0" smtClean="0"/>
            </a:br>
            <a:r>
              <a:rPr lang="en-US" dirty="0" smtClean="0"/>
              <a:t>fear of leaking data or reputation</a:t>
            </a:r>
          </a:p>
          <a:p>
            <a:r>
              <a:rPr lang="en-US" dirty="0"/>
              <a:t>No established channels of communication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10" name="Content Placeholder 1"/>
          <p:cNvSpPr txBox="1">
            <a:spLocks/>
          </p:cNvSpPr>
          <p:nvPr/>
        </p:nvSpPr>
        <p:spPr>
          <a:xfrm>
            <a:off x="6454864" y="1409699"/>
            <a:ext cx="5508536" cy="1612435"/>
          </a:xfrm>
          <a:prstGeom prst="rect">
            <a:avLst/>
          </a:prstGeom>
        </p:spPr>
        <p:txBody>
          <a:bodyPr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2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/>
              <a:t>Proposed solutions</a:t>
            </a:r>
          </a:p>
          <a:p>
            <a:r>
              <a:rPr lang="en-US" dirty="0" smtClean="0"/>
              <a:t>Stronger role for federation operators, as </a:t>
            </a:r>
            <a:br>
              <a:rPr lang="en-US" dirty="0" smtClean="0"/>
            </a:br>
            <a:r>
              <a:rPr lang="en-US" dirty="0" smtClean="0"/>
              <a:t>they are known to both SPs and IdPs</a:t>
            </a:r>
          </a:p>
          <a:p>
            <a:r>
              <a:rPr lang="en-US" dirty="0" smtClean="0"/>
              <a:t>Add hub capability centrally (@ eduGAIN)</a:t>
            </a:r>
          </a:p>
          <a:p>
            <a:endParaRPr lang="en-US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6722668" y="6464595"/>
            <a:ext cx="49454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graphics: Hannah Short, AARC ‘DNA3.1’ incident response models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2188872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44502" y="1439333"/>
            <a:ext cx="5977563" cy="47376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Incident Response Test Model for Organisations </a:t>
            </a:r>
            <a:endParaRPr lang="en-GB" dirty="0"/>
          </a:p>
          <a:p>
            <a:pPr marL="0" indent="0">
              <a:buNone/>
            </a:pPr>
            <a:r>
              <a:rPr lang="en-US" i="1" dirty="0" smtClean="0"/>
              <a:t>simulated incident to evaluate the model</a:t>
            </a:r>
          </a:p>
          <a:p>
            <a:endParaRPr lang="en-US" dirty="0"/>
          </a:p>
          <a:p>
            <a:r>
              <a:rPr lang="en-US" dirty="0" smtClean="0"/>
              <a:t>Many participants</a:t>
            </a:r>
          </a:p>
          <a:p>
            <a:endParaRPr lang="en-US" dirty="0" smtClean="0"/>
          </a:p>
          <a:p>
            <a:r>
              <a:rPr lang="en-US" dirty="0" smtClean="0"/>
              <a:t>Participants from </a:t>
            </a:r>
            <a:br>
              <a:rPr lang="en-US" dirty="0" smtClean="0"/>
            </a:br>
            <a:r>
              <a:rPr lang="en-US" dirty="0" smtClean="0"/>
              <a:t>multiple (existing) infrastructures</a:t>
            </a:r>
          </a:p>
          <a:p>
            <a:endParaRPr lang="en-US" dirty="0" smtClean="0"/>
          </a:p>
          <a:p>
            <a:r>
              <a:rPr lang="en-US" dirty="0" smtClean="0"/>
              <a:t>Leverages (and overlaps with) existing </a:t>
            </a:r>
            <a:r>
              <a:rPr lang="en-US" dirty="0" smtClean="0"/>
              <a:t>groups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Test with these participants was run by Hannah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as ‘AARC’ </a:t>
            </a:r>
            <a:r>
              <a:rPr lang="en-US" dirty="0"/>
              <a:t>– </a:t>
            </a:r>
            <a:r>
              <a:rPr lang="en-US" i="1" dirty="0"/>
              <a:t>phase 1 ran last week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Would this model work? You have to test!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8891" y="1317251"/>
            <a:ext cx="5020118" cy="4981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292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Test with these participants was </a:t>
            </a:r>
            <a:r>
              <a:rPr lang="en-US" dirty="0" smtClean="0"/>
              <a:t>run </a:t>
            </a:r>
            <a:r>
              <a:rPr lang="en-US" dirty="0" smtClean="0"/>
              <a:t>‘by AARC’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sz="2400" b="1" dirty="0" smtClean="0"/>
              <a:t>Logical candidates that could all run the test … and </a:t>
            </a:r>
            <a:r>
              <a:rPr lang="en-US" sz="2400" b="1" dirty="0" smtClean="0"/>
              <a:t>‘legitimately’ </a:t>
            </a:r>
            <a:r>
              <a:rPr lang="en-US" sz="2400" b="1" dirty="0" smtClean="0"/>
              <a:t>claim an interest</a:t>
            </a:r>
          </a:p>
          <a:p>
            <a:r>
              <a:rPr lang="en-US" dirty="0" smtClean="0"/>
              <a:t>eduGAIN</a:t>
            </a:r>
          </a:p>
          <a:p>
            <a:r>
              <a:rPr lang="en-US" dirty="0" smtClean="0"/>
              <a:t>GEANT.org</a:t>
            </a:r>
          </a:p>
          <a:p>
            <a:r>
              <a:rPr lang="en-US" dirty="0" smtClean="0"/>
              <a:t>EOSC-HUB ops, or EGI CSIRT</a:t>
            </a:r>
          </a:p>
          <a:p>
            <a:r>
              <a:rPr lang="en-US" dirty="0" smtClean="0"/>
              <a:t>IGTF</a:t>
            </a:r>
          </a:p>
          <a:p>
            <a:r>
              <a:rPr lang="en-US" dirty="0" smtClean="0"/>
              <a:t>each of the e-Infrastructures XSEDE, EGI, EUDAT, PRACE, OSG, HPCI, …</a:t>
            </a:r>
          </a:p>
          <a:p>
            <a:r>
              <a:rPr lang="en-US" dirty="0" smtClean="0"/>
              <a:t>every research infra with an interest: WLCG, LSAAI, BBMRI, ELIXIR, …</a:t>
            </a:r>
          </a:p>
          <a:p>
            <a:r>
              <a:rPr lang="en-US" dirty="0" smtClean="0"/>
              <a:t>any institution </a:t>
            </a:r>
            <a:r>
              <a:rPr lang="en-US" dirty="0" smtClean="0"/>
              <a:t>(</a:t>
            </a:r>
            <a:r>
              <a:rPr lang="en-US" dirty="0" smtClean="0"/>
              <a:t>or person) </a:t>
            </a:r>
            <a:r>
              <a:rPr lang="en-US" dirty="0" smtClean="0"/>
              <a:t>with </a:t>
            </a:r>
            <a:r>
              <a:rPr lang="en-US" dirty="0" smtClean="0"/>
              <a:t>access to </a:t>
            </a:r>
            <a:r>
              <a:rPr lang="en-US" dirty="0" smtClean="0">
                <a:hlinkClick r:id="rId2"/>
              </a:rPr>
              <a:t>https://mds.edugain.org/</a:t>
            </a:r>
            <a:endParaRPr lang="en-US" dirty="0" smtClean="0"/>
          </a:p>
          <a:p>
            <a:pPr marL="0" indent="0">
              <a:buNone/>
            </a:pPr>
            <a:r>
              <a:rPr lang="en-US" i="1" dirty="0" smtClean="0"/>
              <a:t>so in a short while, all the email in the world will be on Sirtfi Incident Response tests??</a:t>
            </a:r>
            <a:endParaRPr lang="en-GB" i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runs the test?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8808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Trusted Introducer and TF-CSIRT</a:t>
            </a:r>
          </a:p>
          <a:p>
            <a:r>
              <a:rPr lang="en-US" dirty="0" smtClean="0"/>
              <a:t>2-3 Reaction Tests per year </a:t>
            </a:r>
          </a:p>
          <a:p>
            <a:r>
              <a:rPr lang="en-US" dirty="0" smtClean="0"/>
              <a:t>supported by web click infrastructure, but requires (team) authentication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err="1" smtClean="0"/>
              <a:t>SURFcert</a:t>
            </a:r>
            <a:r>
              <a:rPr lang="en-US" b="1" dirty="0" smtClean="0"/>
              <a:t> challenges</a:t>
            </a:r>
          </a:p>
          <a:p>
            <a:r>
              <a:rPr lang="en-US" dirty="0" smtClean="0"/>
              <a:t>annual response challenges, just reply to email to a (traceable) ticket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IGTF RAT Communications Challenges</a:t>
            </a:r>
          </a:p>
          <a:p>
            <a:r>
              <a:rPr lang="en-US" dirty="0" smtClean="0"/>
              <a:t>every 1-2 years</a:t>
            </a:r>
          </a:p>
          <a:p>
            <a:r>
              <a:rPr lang="en-US" dirty="0" smtClean="0"/>
              <a:t>in parallel with continuous operational monitoring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of challenges and tests - examples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39663" y="5891383"/>
            <a:ext cx="115602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solidFill>
                  <a:srgbClr val="F6791C"/>
                </a:solidFill>
              </a:rPr>
              <a:t>yet we already listed 14 entities that have a real interest in running tests, 5000+ entities can claim the same</a:t>
            </a:r>
            <a:endParaRPr lang="en-GB" sz="2000" b="1" i="1" dirty="0">
              <a:solidFill>
                <a:srgbClr val="F679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4452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Designate a lead ‘management’ organization for each element?</a:t>
            </a:r>
          </a:p>
          <a:p>
            <a:pPr marL="0" indent="0">
              <a:buNone/>
            </a:pPr>
            <a:r>
              <a:rPr lang="en-US" i="1" dirty="0" smtClean="0"/>
              <a:t>so that each ‘target’ does not get hit by many competing and concurrent challenges?</a:t>
            </a:r>
          </a:p>
          <a:p>
            <a:r>
              <a:rPr lang="en-US" dirty="0" smtClean="0"/>
              <a:t>e.g. eduGAIN to run communications challenges against Sirtfi email addresses</a:t>
            </a:r>
          </a:p>
          <a:p>
            <a:r>
              <a:rPr lang="en-US" dirty="0" smtClean="0"/>
              <a:t>the e-Infrastructures to test responsiveness of SPs and RPs</a:t>
            </a:r>
            <a:br>
              <a:rPr lang="en-US" dirty="0" smtClean="0"/>
            </a:br>
            <a:r>
              <a:rPr lang="en-US" i="1" dirty="0" smtClean="0"/>
              <a:t>with each RP/SP/Site having a primary e-Infra as its home?</a:t>
            </a:r>
            <a:br>
              <a:rPr lang="en-US" i="1" dirty="0" smtClean="0"/>
            </a:br>
            <a:r>
              <a:rPr lang="en-US" i="1" dirty="0" smtClean="0"/>
              <a:t>or can we jointly (EOSC-HUB) run these challenges per continent?</a:t>
            </a:r>
            <a:endParaRPr lang="en-US" dirty="0" smtClean="0"/>
          </a:p>
          <a:p>
            <a:r>
              <a:rPr lang="en-US" dirty="0" smtClean="0"/>
              <a:t>coordination must be global</a:t>
            </a:r>
          </a:p>
          <a:p>
            <a:pPr marL="0" indent="0">
              <a:buNone/>
            </a:pPr>
            <a:r>
              <a:rPr lang="en-US" b="1" dirty="0" smtClean="0"/>
              <a:t>Communications challenges also build ‘confidence’ and trust – an important social aspect</a:t>
            </a:r>
          </a:p>
          <a:p>
            <a:r>
              <a:rPr lang="en-US" dirty="0" smtClean="0"/>
              <a:t>unless you run the test yourself, or get full insight in the results of a challenge, </a:t>
            </a:r>
            <a:br>
              <a:rPr lang="en-US" dirty="0" smtClean="0"/>
            </a:br>
            <a:r>
              <a:rPr lang="en-US" dirty="0" smtClean="0"/>
              <a:t>you may not be growing more trust in the entities tested</a:t>
            </a:r>
          </a:p>
          <a:p>
            <a:r>
              <a:rPr lang="en-US" dirty="0" smtClean="0"/>
              <a:t>so to get that ‘warm and fuzzy feeling of trust’, </a:t>
            </a:r>
            <a:br>
              <a:rPr lang="en-US" dirty="0" smtClean="0"/>
            </a:br>
            <a:r>
              <a:rPr lang="en-US" dirty="0" smtClean="0"/>
              <a:t>results (responsiveness measurement data) should be shared</a:t>
            </a:r>
            <a:br>
              <a:rPr lang="en-US" dirty="0" smtClean="0"/>
            </a:br>
            <a:r>
              <a:rPr lang="en-US" i="1" dirty="0" smtClean="0"/>
              <a:t>but that sharing needs to be confidential as well – limit to WISE SCI checked infrastructures?</a:t>
            </a:r>
            <a:endParaRPr lang="en-US" i="1" u="sng" dirty="0" smtClean="0"/>
          </a:p>
          <a:p>
            <a:endParaRPr lang="en-US" i="1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coordinate – discussion items!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42835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 smtClean="0"/>
              <a:t>davidg@Nikhef.nl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798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ARC2-template-16-9-format.pptx" id="{C53E3120-79CD-4F12-B330-88948C559F9E}" vid="{F365EBE0-FB27-469A-9448-702D528F873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D342B61AA90142A8D5A114AFFAD389" ma:contentTypeVersion="1" ma:contentTypeDescription="Create a new document." ma:contentTypeScope="" ma:versionID="138dd77d572eb9aa87051d9216bdb443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FF8F0BB2-8848-4E68-80B0-B0624BDBD5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9AA3960-760A-4B61-8C8B-DBF90F37C8C8}">
  <ds:schemaRefs>
    <ds:schemaRef ds:uri="http://purl.org/dc/dcmitype/"/>
    <ds:schemaRef ds:uri="http://schemas.microsoft.com/office/infopath/2007/PartnerControls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purl.org/dc/terms/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AARC2-template-16-9-format</Template>
  <TotalTime>2754</TotalTime>
  <Words>452</Words>
  <Application>Microsoft Office PowerPoint</Application>
  <PresentationFormat>Widescreen</PresentationFormat>
  <Paragraphs>88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Verdana</vt:lpstr>
      <vt:lpstr>GEANT Association</vt:lpstr>
      <vt:lpstr>PowerPoint Presentation</vt:lpstr>
      <vt:lpstr>Distributed Incident Response and Readiness Challenges</vt:lpstr>
      <vt:lpstr>Beyond Sirtfi: streamlining the response process</vt:lpstr>
      <vt:lpstr>Incident response process evolution in federations</vt:lpstr>
      <vt:lpstr>Would this model work? You have to test!</vt:lpstr>
      <vt:lpstr>Who runs the test?</vt:lpstr>
      <vt:lpstr>Frequency of challenges and tests - examples</vt:lpstr>
      <vt:lpstr>How to coordinate – discussion items!</vt:lpstr>
      <vt:lpstr>PowerPoint Presentation</vt:lpstr>
    </vt:vector>
  </TitlesOfParts>
  <Company>Nikhef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davidg</dc:creator>
  <cp:lastModifiedBy>davidg</cp:lastModifiedBy>
  <cp:revision>23</cp:revision>
  <cp:lastPrinted>2015-05-01T10:30:08Z</cp:lastPrinted>
  <dcterms:created xsi:type="dcterms:W3CDTF">2018-02-16T13:41:25Z</dcterms:created>
  <dcterms:modified xsi:type="dcterms:W3CDTF">2018-02-26T09:29:47Z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0x01010015D342B61AA90142A8D5A114AFFAD389</vt:lpwstr>
  </property>
</Properties>
</file>